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2"/>
  </p:notesMasterIdLst>
  <p:sldIdLst>
    <p:sldId id="279" r:id="rId2"/>
    <p:sldId id="292" r:id="rId3"/>
    <p:sldId id="370" r:id="rId4"/>
    <p:sldId id="416" r:id="rId5"/>
    <p:sldId id="440" r:id="rId6"/>
    <p:sldId id="389" r:id="rId7"/>
    <p:sldId id="455" r:id="rId8"/>
    <p:sldId id="398" r:id="rId9"/>
    <p:sldId id="263" r:id="rId10"/>
    <p:sldId id="326" r:id="rId1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A0A5A14-4694-435B-A561-EA1E5498B4A0}">
          <p14:sldIdLst>
            <p14:sldId id="279"/>
            <p14:sldId id="292"/>
            <p14:sldId id="370"/>
            <p14:sldId id="416"/>
          </p14:sldIdLst>
        </p14:section>
        <p14:section name="Bayesian filtering" id="{B7A5B4C8-4010-47E1-9750-FB8F884B5F22}">
          <p14:sldIdLst/>
        </p14:section>
        <p14:section name="T-PAMI" id="{377D9FF8-8D2E-4522-8BC2-CDF726EC4D57}">
          <p14:sldIdLst>
            <p14:sldId id="440"/>
            <p14:sldId id="389"/>
          </p14:sldIdLst>
        </p14:section>
        <p14:section name="IJCV" id="{BD74DC95-58AF-4CB2-A6E1-7412516844E8}">
          <p14:sldIdLst>
            <p14:sldId id="455"/>
            <p14:sldId id="398"/>
            <p14:sldId id="263"/>
            <p14:sldId id="326"/>
          </p14:sldIdLst>
        </p14:section>
        <p14:section name="Conclusions" id="{1531F784-A3F7-4EC8-A1B9-85D85747C46F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an Kooij" initials="JK" lastIdx="5" clrIdx="0">
    <p:extLst>
      <p:ext uri="{19B8F6BF-5375-455C-9EA6-DF929625EA0E}">
        <p15:presenceInfo xmlns:p15="http://schemas.microsoft.com/office/powerpoint/2012/main" userId="d2b07760933953b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5A1C"/>
    <a:srgbClr val="65757D"/>
    <a:srgbClr val="333333"/>
    <a:srgbClr val="B2B2B2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5" autoAdjust="0"/>
    <p:restoredTop sz="85882" autoAdjust="0"/>
  </p:normalViewPr>
  <p:slideViewPr>
    <p:cSldViewPr snapToGrid="0">
      <p:cViewPr varScale="1">
        <p:scale>
          <a:sx n="69" d="100"/>
          <a:sy n="69" d="100"/>
        </p:scale>
        <p:origin x="7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2" d="100"/>
        <a:sy n="52" d="100"/>
      </p:scale>
      <p:origin x="0" y="-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DEBEE6-25D2-4031-8DAB-533C5946A75B}" type="datetimeFigureOut">
              <a:rPr lang="nl-NL" smtClean="0"/>
              <a:t>04-02-19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6FEAFD-9069-40A8-ABBF-5E82189A282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90884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6FEAFD-9069-40A8-ABBF-5E82189A2824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7523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6FEAFD-9069-40A8-ABBF-5E82189A2824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4003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F8834-4AC8-45DA-80AB-A504299683CD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  <p:sp>
        <p:nvSpPr>
          <p:cNvPr id="5" name="Notizenplatzhalter 4"/>
          <p:cNvSpPr txBox="1">
            <a:spLocks noGrp="1"/>
          </p:cNvSpPr>
          <p:nvPr>
            <p:ph type="body" idx="1"/>
          </p:nvPr>
        </p:nvSpPr>
        <p:spPr>
          <a:xfrm>
            <a:off x="731196" y="4560088"/>
            <a:ext cx="193073" cy="2811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925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A3E25-00E9-4647-82E7-CF51FEDA95F1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9074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A3E25-00E9-4647-82E7-CF51FEDA95F1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05482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827338" y="574675"/>
            <a:ext cx="5035550" cy="28336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F8834-4AC8-45DA-80AB-A504299683CD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3947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A3E25-00E9-4647-82E7-CF51FEDA95F1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5343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345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1820-BCAD-4C04-BE06-32A4EEE76D3C}" type="slidenum">
              <a:rPr lang="nl-NL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515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1820-BCAD-4C04-BE06-32A4EEE76D3C}" type="slidenum">
              <a:rPr lang="nl-NL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133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754AD6F-069B-499B-8965-D1767EC4B4E7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03228537"/>
      </p:ext>
    </p:extLst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AAF312-E1B8-422F-9D61-0E53E7427BB7}" type="slidenum"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27062" y="76890"/>
            <a:ext cx="6489689" cy="474554"/>
          </a:xfrm>
        </p:spPr>
        <p:txBody>
          <a:bodyPr/>
          <a:lstStyle>
            <a:lvl1pPr>
              <a:defRPr sz="2270" baseline="0"/>
            </a:lvl1pPr>
          </a:lstStyle>
          <a:p>
            <a:pPr lvl="0"/>
            <a:r>
              <a:rPr lang="en-US" dirty="0"/>
              <a:t>Authors, references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2956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27063" y="730250"/>
            <a:ext cx="11137900" cy="1570104"/>
          </a:xfrm>
        </p:spPr>
        <p:txBody>
          <a:bodyPr/>
          <a:lstStyle/>
          <a:p>
            <a:r>
              <a:rPr lang="en-GB" noProof="0" dirty="0"/>
              <a:t>Headline on two lines in CorpoA (Headings) 30 pt. </a:t>
            </a:r>
            <a:br>
              <a:rPr lang="en-GB" noProof="0" dirty="0"/>
            </a:br>
            <a:r>
              <a:rPr lang="en-GB" noProof="0" dirty="0"/>
              <a:t>Lorem ipsum </a:t>
            </a:r>
            <a:r>
              <a:rPr lang="en-GB" noProof="0" dirty="0" err="1"/>
              <a:t>dolor</a:t>
            </a:r>
            <a:r>
              <a:rPr lang="en-GB" noProof="0" dirty="0"/>
              <a:t> sit </a:t>
            </a:r>
            <a:r>
              <a:rPr lang="en-GB" noProof="0" dirty="0" err="1"/>
              <a:t>amet</a:t>
            </a:r>
            <a:r>
              <a:rPr lang="en-GB" noProof="0" dirty="0"/>
              <a:t>.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081" y="151203"/>
            <a:ext cx="5505133" cy="220275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35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135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135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135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135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135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135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135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135"/>
            </a:lvl9pPr>
          </a:lstStyle>
          <a:p>
            <a:pPr lvl="0"/>
            <a:r>
              <a:rPr lang="en-GB" noProof="0" dirty="0"/>
              <a:t>Optional chapter heading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395085" y="1511303"/>
            <a:ext cx="11400249" cy="491489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Insert content or text in </a:t>
            </a:r>
            <a:r>
              <a:rPr lang="en-GB" noProof="0" dirty="0" err="1"/>
              <a:t>CorpoS</a:t>
            </a:r>
            <a:r>
              <a:rPr lang="en-GB" noProof="0" dirty="0"/>
              <a:t> (Body), 20 pt. </a:t>
            </a:r>
            <a:r>
              <a:rPr lang="en-GB" dirty="0"/>
              <a:t>// for bullets: Home // Paragraph// Increase/Decrease List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69572" y="0"/>
            <a:ext cx="935513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31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31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31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31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31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31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31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31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31"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                                             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0645" y="0"/>
            <a:ext cx="1871025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31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31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31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31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31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31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31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31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31"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                                             </a:t>
            </a:r>
          </a:p>
        </p:txBody>
      </p:sp>
      <p:sp>
        <p:nvSpPr>
          <p:cNvPr id="14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9923633" y="0"/>
            <a:ext cx="1871025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31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31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31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31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31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31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31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31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31"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                                            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AD1D1349-391B-44DC-865F-5996B3E40F26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3934168"/>
      </p:ext>
    </p:extLst>
  </p:cSld>
  <p:clrMapOvr>
    <a:masterClrMapping/>
  </p:clrMapOvr>
  <p:transition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114104"/>
            <a:ext cx="12192000" cy="788436"/>
          </a:xfrm>
          <a:prstGeom prst="rect">
            <a:avLst/>
          </a:prstGeom>
          <a:solidFill>
            <a:srgbClr val="6575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327" y="5168696"/>
            <a:ext cx="11139439" cy="7474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328" y="6019569"/>
            <a:ext cx="11529822" cy="10289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048" y="0"/>
            <a:ext cx="12188952" cy="512445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077265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91774"/>
            <a:ext cx="11353800" cy="737476"/>
          </a:xfrm>
        </p:spPr>
        <p:txBody>
          <a:bodyPr anchor="ctr">
            <a:normAutofit/>
          </a:bodyPr>
          <a:lstStyle>
            <a:lvl1pPr algn="l">
              <a:defRPr lang="en-US" dirty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1820-BCAD-4C04-BE06-32A4EEE76D3C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ext Placeholder 2"/>
          <p:cNvSpPr>
            <a:spLocks noGrp="1"/>
          </p:cNvSpPr>
          <p:nvPr>
            <p:ph idx="13"/>
          </p:nvPr>
        </p:nvSpPr>
        <p:spPr>
          <a:xfrm>
            <a:off x="457200" y="5549024"/>
            <a:ext cx="11353800" cy="119600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2265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328" y="5168696"/>
            <a:ext cx="9720072" cy="7474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328" y="6019569"/>
            <a:ext cx="11529822" cy="10289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048" y="0"/>
            <a:ext cx="12188952" cy="512445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48149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C491820-BCAD-4C04-BE06-32A4EEE76D3C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32346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761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C491820-BCAD-4C04-BE06-32A4EEE76D3C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693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C491820-BCAD-4C04-BE06-32A4EEE76D3C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856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C491820-BCAD-4C04-BE06-32A4EEE76D3C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3404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8425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1820-BCAD-4C04-BE06-32A4EEE76D3C}" type="slidenum">
              <a:rPr lang="nl-NL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213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1820-BCAD-4C04-BE06-32A4EEE76D3C}" type="slidenum">
              <a:rPr lang="nl-NL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731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-6948"/>
            <a:ext cx="12191999" cy="1281565"/>
          </a:xfrm>
          <a:prstGeom prst="rect">
            <a:avLst/>
          </a:prstGeom>
          <a:solidFill>
            <a:srgbClr val="6575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262" y="95711"/>
            <a:ext cx="9720072" cy="1253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262" y="1608667"/>
            <a:ext cx="10465138" cy="492760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27833" y="830746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fld id="{91A4947E-DA8A-4DF7-AD6A-A18E19138575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9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397" y="82669"/>
            <a:ext cx="1022900" cy="41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608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77" r:id="rId12"/>
    <p:sldLayoutId id="2147483679" r:id="rId13"/>
    <p:sldLayoutId id="2147483682" r:id="rId14"/>
    <p:sldLayoutId id="2147483683" r:id="rId15"/>
    <p:sldLayoutId id="2147483696" r:id="rId16"/>
    <p:sldLayoutId id="2147483660" r:id="rId17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b="0" i="0" kern="1200" cap="all" spc="100" baseline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13766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596646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74295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92583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53" y="4569472"/>
            <a:ext cx="1630855" cy="1630855"/>
          </a:xfrm>
          <a:prstGeom prst="rect">
            <a:avLst/>
          </a:prstGeom>
        </p:spPr>
      </p:pic>
      <p:pic>
        <p:nvPicPr>
          <p:cNvPr id="5" name="Picture 10" descr="logo_rgb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9" y="6225201"/>
            <a:ext cx="1432910" cy="56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00" y="-550896"/>
            <a:ext cx="12340866" cy="51242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5028" y="5042660"/>
            <a:ext cx="7772400" cy="1463040"/>
          </a:xfrm>
        </p:spPr>
        <p:txBody>
          <a:bodyPr>
            <a:noAutofit/>
          </a:bodyPr>
          <a:lstStyle/>
          <a:p>
            <a:r>
              <a:rPr lang="en-US" sz="4000" b="1" dirty="0">
                <a:effectLst/>
              </a:rPr>
              <a:t>Julian Kooij</a:t>
            </a:r>
            <a:br>
              <a:rPr lang="en-US" sz="4000" dirty="0">
                <a:effectLst/>
              </a:rPr>
            </a:br>
            <a:r>
              <a:rPr lang="en-US" sz="4000" dirty="0">
                <a:effectLst/>
              </a:rPr>
              <a:t>Intelligent Vehicles GROUP</a:t>
            </a:r>
            <a:br>
              <a:rPr lang="en-US" sz="4000" dirty="0">
                <a:effectLst/>
              </a:rPr>
            </a:br>
            <a:r>
              <a:rPr lang="en-US" sz="4000" dirty="0">
                <a:effectLst/>
              </a:rPr>
              <a:t>TU Delft</a:t>
            </a:r>
            <a:endParaRPr lang="nl-NL" i="1" dirty="0">
              <a:effectLst/>
            </a:endParaRPr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8681534" y="4667552"/>
            <a:ext cx="3200400" cy="1463040"/>
          </a:xfrm>
        </p:spPr>
        <p:txBody>
          <a:bodyPr>
            <a:normAutofit/>
          </a:bodyPr>
          <a:lstStyle/>
          <a:p>
            <a:r>
              <a:rPr lang="en-US" sz="2400"/>
              <a:t>January 29, 2019</a:t>
            </a:r>
          </a:p>
          <a:p>
            <a:r>
              <a:rPr lang="en-US" sz="2400" b="1"/>
              <a:t>AMLD 2019, Lausanne </a:t>
            </a:r>
            <a:endParaRPr lang="nl-NL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2432" y="2536184"/>
            <a:ext cx="123120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Bayesian inference to learn and predict</a:t>
            </a:r>
            <a:br>
              <a:rPr lang="nl-NL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nl-NL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road user behaviours</a:t>
            </a:r>
          </a:p>
        </p:txBody>
      </p:sp>
    </p:spTree>
    <p:extLst>
      <p:ext uri="{BB962C8B-B14F-4D97-AF65-F5344CB8AC3E}">
        <p14:creationId xmlns:p14="http://schemas.microsoft.com/office/powerpoint/2010/main" val="3119905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inal_event_tur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89954" y="6462910"/>
            <a:ext cx="8544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J.F.P. Kooij, F. Flohr, E.A.I. Pool, D.M. Gavrila, Context-based VRU Path Prediction, IJCV 2018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397" y="82669"/>
            <a:ext cx="1022900" cy="4140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657" y="828628"/>
            <a:ext cx="2133600" cy="48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9142" y="95711"/>
            <a:ext cx="9168191" cy="1253856"/>
          </a:xfrm>
        </p:spPr>
        <p:txBody>
          <a:bodyPr/>
          <a:lstStyle/>
          <a:p>
            <a:r>
              <a:rPr lang="en-US"/>
              <a:t>About me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April 2016-Now</a:t>
            </a:r>
            <a:br>
              <a:rPr lang="en-US"/>
            </a:br>
            <a:r>
              <a:rPr lang="en-US" b="1"/>
              <a:t>Assistant Professor</a:t>
            </a:r>
            <a:r>
              <a:rPr lang="en-US"/>
              <a:t> @ Intelligent Vehicles group</a:t>
            </a:r>
            <a:br>
              <a:rPr lang="en-US"/>
            </a:br>
            <a:endParaRPr lang="en-US"/>
          </a:p>
          <a:p>
            <a:r>
              <a:rPr lang="en-US"/>
              <a:t>2014-2016</a:t>
            </a:r>
            <a:br>
              <a:rPr lang="en-US"/>
            </a:br>
            <a:r>
              <a:rPr lang="en-US" b="1"/>
              <a:t>Post-Doc</a:t>
            </a:r>
            <a:r>
              <a:rPr lang="en-US"/>
              <a:t> @ Computer Vision Lab, TU Delft</a:t>
            </a:r>
            <a:br>
              <a:rPr lang="en-US"/>
            </a:br>
            <a:endParaRPr lang="en-US"/>
          </a:p>
          <a:p>
            <a:r>
              <a:rPr lang="en-US"/>
              <a:t>2014</a:t>
            </a:r>
            <a:br>
              <a:rPr lang="en-US"/>
            </a:br>
            <a:r>
              <a:rPr lang="en-US" b="1"/>
              <a:t>Internship</a:t>
            </a:r>
            <a:r>
              <a:rPr lang="en-US"/>
              <a:t> @ Daimler R&amp;D, Ulm Germany</a:t>
            </a:r>
            <a:br>
              <a:rPr lang="en-US"/>
            </a:br>
            <a:endParaRPr lang="en-US"/>
          </a:p>
          <a:p>
            <a:r>
              <a:rPr lang="en-US"/>
              <a:t>2010-2014</a:t>
            </a:r>
            <a:br>
              <a:rPr lang="en-US"/>
            </a:br>
            <a:r>
              <a:rPr lang="en-US" b="1"/>
              <a:t>PhD</a:t>
            </a:r>
            <a:r>
              <a:rPr lang="en-US"/>
              <a:t> @ University of Amsterdam</a:t>
            </a:r>
          </a:p>
          <a:p>
            <a:pPr lvl="1"/>
            <a:endParaRPr lang="en-US" dirty="0"/>
          </a:p>
        </p:txBody>
      </p:sp>
      <p:pic>
        <p:nvPicPr>
          <p:cNvPr id="7" name="Picture 15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990840" y="5225697"/>
            <a:ext cx="1451340" cy="14513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/>
          <p:cNvGrpSpPr/>
          <p:nvPr/>
        </p:nvGrpSpPr>
        <p:grpSpPr>
          <a:xfrm>
            <a:off x="9496862" y="3301799"/>
            <a:ext cx="2419688" cy="1501588"/>
            <a:chOff x="9098165" y="2977508"/>
            <a:chExt cx="2419688" cy="150158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8165" y="3974201"/>
              <a:ext cx="2419688" cy="50489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2143" y="2977508"/>
              <a:ext cx="1431732" cy="1073799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5" t="11217" r="5294" b="17672"/>
          <a:stretch/>
        </p:blipFill>
        <p:spPr>
          <a:xfrm>
            <a:off x="0" y="0"/>
            <a:ext cx="1389305" cy="1265058"/>
          </a:xfrm>
          <a:prstGeom prst="rect">
            <a:avLst/>
          </a:prstGeom>
        </p:spPr>
      </p:pic>
      <p:pic>
        <p:nvPicPr>
          <p:cNvPr id="17" name="Picture 10" descr="logo_rgb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418" y="1771877"/>
            <a:ext cx="2058183" cy="805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1820-BCAD-4C04-BE06-32A4EEE76D3C}" type="slidenum">
              <a:rPr lang="nl-NL" smtClean="0"/>
              <a:pPr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9796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-29428" y="1284330"/>
            <a:ext cx="12221428" cy="3521857"/>
            <a:chOff x="-1" y="1890924"/>
            <a:chExt cx="12123371" cy="3493600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82"/>
            <a:stretch/>
          </p:blipFill>
          <p:spPr bwMode="auto">
            <a:xfrm>
              <a:off x="6112932" y="1891308"/>
              <a:ext cx="6010438" cy="3493215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52"/>
            <a:stretch/>
          </p:blipFill>
          <p:spPr>
            <a:xfrm>
              <a:off x="-1" y="1890924"/>
              <a:ext cx="6112933" cy="34936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Focus on complex unstructured environments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69332" y="5062129"/>
            <a:ext cx="12361333" cy="1625543"/>
          </a:xfrm>
        </p:spPr>
        <p:txBody>
          <a:bodyPr>
            <a:noAutofit/>
          </a:bodyPr>
          <a:lstStyle/>
          <a:p>
            <a:r>
              <a:rPr lang="de-DE" sz="2800" dirty="0"/>
              <a:t>Interaction with </a:t>
            </a:r>
            <a:r>
              <a:rPr lang="de-DE" sz="2800" b="1" dirty="0"/>
              <a:t>Vulnerable Road Users (VRUs)</a:t>
            </a:r>
            <a:r>
              <a:rPr lang="de-DE" sz="2800" dirty="0"/>
              <a:t>, e.g. pedestrians, cyclists, mopeds</a:t>
            </a:r>
          </a:p>
          <a:p>
            <a:r>
              <a:rPr lang="de-DE" sz="2800" dirty="0"/>
              <a:t>Many occlusions, little reaction time</a:t>
            </a:r>
          </a:p>
          <a:p>
            <a:r>
              <a:rPr lang="de-DE" sz="2800" dirty="0"/>
              <a:t>VRUs can rapidly change motion, direction</a:t>
            </a:r>
          </a:p>
          <a:p>
            <a:endParaRPr lang="de-DE" sz="2800" dirty="0"/>
          </a:p>
          <a:p>
            <a:endParaRPr lang="nl-NL" sz="2800" dirty="0"/>
          </a:p>
        </p:txBody>
      </p:sp>
      <p:sp>
        <p:nvSpPr>
          <p:cNvPr id="3" name="Right Arrow 2"/>
          <p:cNvSpPr/>
          <p:nvPr/>
        </p:nvSpPr>
        <p:spPr>
          <a:xfrm>
            <a:off x="5780237" y="3045259"/>
            <a:ext cx="764275" cy="527706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1820-BCAD-4C04-BE06-32A4EEE76D3C}" type="slidenum">
              <a:rPr lang="nl-NL" smtClean="0"/>
              <a:pPr/>
              <a:t>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12485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www.fietsberaad.nl/library/repository/ontwerpvoorbeelden/rs_14.%20laweiplein%20drachte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32" b="20312"/>
          <a:stretch/>
        </p:blipFill>
        <p:spPr bwMode="auto">
          <a:xfrm>
            <a:off x="0" y="1266092"/>
            <a:ext cx="12192000" cy="564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/>
          <p:cNvGrpSpPr/>
          <p:nvPr/>
        </p:nvGrpSpPr>
        <p:grpSpPr>
          <a:xfrm>
            <a:off x="673889" y="1603404"/>
            <a:ext cx="10882859" cy="5254595"/>
            <a:chOff x="2582824" y="2421073"/>
            <a:chExt cx="10882859" cy="4590368"/>
          </a:xfrm>
        </p:grpSpPr>
        <p:sp>
          <p:nvSpPr>
            <p:cNvPr id="29" name="Rectangle 28"/>
            <p:cNvSpPr/>
            <p:nvPr/>
          </p:nvSpPr>
          <p:spPr>
            <a:xfrm>
              <a:off x="2582824" y="2421073"/>
              <a:ext cx="10882859" cy="4590368"/>
            </a:xfrm>
            <a:prstGeom prst="rect">
              <a:avLst/>
            </a:prstGeom>
            <a:solidFill>
              <a:srgbClr val="333333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0" name="Content Placeholder 1"/>
            <p:cNvSpPr txBox="1">
              <a:spLocks/>
            </p:cNvSpPr>
            <p:nvPr/>
          </p:nvSpPr>
          <p:spPr>
            <a:xfrm>
              <a:off x="2731953" y="2771283"/>
              <a:ext cx="10643789" cy="402336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Anticipation is crucial for safe, efficient </a:t>
              </a:r>
              <a:br>
                <a:rPr lang="en-US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and comfortable driving</a:t>
              </a:r>
              <a:br>
                <a:rPr lang="en-US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endPara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marL="0" indent="0">
                <a:buNone/>
              </a:pPr>
              <a:r>
                <a:rPr lang="en-US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Goal: make good predictions about future</a:t>
              </a:r>
            </a:p>
            <a:p>
              <a:r>
                <a:rPr lang="en-US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Observations are ambiguous</a:t>
              </a:r>
            </a:p>
            <a:p>
              <a:r>
                <a:rPr lang="en-US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Future (behavior) is inherently uncertain</a:t>
              </a:r>
            </a:p>
            <a:p>
              <a:pPr marL="0" indent="0">
                <a:buNone/>
              </a:pPr>
              <a:endPara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marL="0" indent="0">
                <a:buNone/>
              </a:pPr>
              <a:r>
                <a:rPr lang="en-US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Decisions should be explainable to same degree</a:t>
              </a: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1820-BCAD-4C04-BE06-32A4EEE76D3C}" type="slidenum">
              <a:rPr lang="nl-NL" smtClean="0"/>
              <a:pPr/>
              <a:t>4</a:t>
            </a:fld>
            <a:endParaRPr lang="nl-NL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17261" y="95711"/>
            <a:ext cx="11367815" cy="1253856"/>
          </a:xfrm>
        </p:spPr>
        <p:txBody>
          <a:bodyPr>
            <a:normAutofit/>
          </a:bodyPr>
          <a:lstStyle/>
          <a:p>
            <a:r>
              <a:rPr lang="nl-NL" sz="5400" dirty="0"/>
              <a:t>“Understanding” complex situations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13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http://www.fietsberaad.nl/library/repository/ontwerpvoorbeelden/rs_14.%20laweiplein%20drachte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27" b="19775"/>
          <a:stretch/>
        </p:blipFill>
        <p:spPr bwMode="auto">
          <a:xfrm>
            <a:off x="0" y="1215694"/>
            <a:ext cx="12192000" cy="564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3180008" y="4999377"/>
            <a:ext cx="5960149" cy="914249"/>
            <a:chOff x="3180008" y="4999377"/>
            <a:chExt cx="5960149" cy="914249"/>
          </a:xfrm>
        </p:grpSpPr>
        <p:sp>
          <p:nvSpPr>
            <p:cNvPr id="18" name="Oval 17"/>
            <p:cNvSpPr/>
            <p:nvPr/>
          </p:nvSpPr>
          <p:spPr>
            <a:xfrm rot="273865">
              <a:off x="3180008" y="5356066"/>
              <a:ext cx="5960149" cy="55756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9" name="Oval 18"/>
            <p:cNvSpPr/>
            <p:nvPr/>
          </p:nvSpPr>
          <p:spPr>
            <a:xfrm>
              <a:off x="5498666" y="4999377"/>
              <a:ext cx="3332040" cy="336781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Finding context for dynamics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1820-BCAD-4C04-BE06-32A4EEE76D3C}" type="slidenum">
              <a:rPr lang="nl-NL" smtClean="0"/>
              <a:pPr/>
              <a:t>5</a:t>
            </a:fld>
            <a:endParaRPr lang="nl-NL"/>
          </a:p>
        </p:txBody>
      </p:sp>
      <p:grpSp>
        <p:nvGrpSpPr>
          <p:cNvPr id="11" name="Group 10"/>
          <p:cNvGrpSpPr/>
          <p:nvPr/>
        </p:nvGrpSpPr>
        <p:grpSpPr>
          <a:xfrm>
            <a:off x="673889" y="1603404"/>
            <a:ext cx="10882859" cy="5006426"/>
            <a:chOff x="2582824" y="2421073"/>
            <a:chExt cx="10882859" cy="4373570"/>
          </a:xfrm>
        </p:grpSpPr>
        <p:sp>
          <p:nvSpPr>
            <p:cNvPr id="13" name="Rectangle 12"/>
            <p:cNvSpPr/>
            <p:nvPr/>
          </p:nvSpPr>
          <p:spPr>
            <a:xfrm>
              <a:off x="2582824" y="2421073"/>
              <a:ext cx="10882859" cy="4114154"/>
            </a:xfrm>
            <a:prstGeom prst="rect">
              <a:avLst/>
            </a:prstGeom>
            <a:solidFill>
              <a:srgbClr val="333333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4" name="Content Placeholder 1"/>
            <p:cNvSpPr txBox="1">
              <a:spLocks/>
            </p:cNvSpPr>
            <p:nvPr/>
          </p:nvSpPr>
          <p:spPr>
            <a:xfrm>
              <a:off x="2731953" y="2771283"/>
              <a:ext cx="10643789" cy="402336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Given some VRU track data, can we </a:t>
              </a:r>
              <a:br>
                <a:rPr lang="en-US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(1) learn a number of switching dynamics, </a:t>
              </a:r>
              <a:r>
                <a:rPr lang="en-US" sz="40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and </a:t>
              </a:r>
              <a:endPara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marL="0" indent="0" algn="ctr">
                <a:buNone/>
              </a:pPr>
              <a:r>
                <a:rPr lang="en-US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(2) the spatial regions where they occur?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770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649705" y="-860258"/>
            <a:ext cx="13355052" cy="81574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iv2014_pedestrian_track_dynamics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-68179" y="356283"/>
            <a:ext cx="12192000" cy="6501717"/>
          </a:xfrm>
          <a:prstGeom prst="rect">
            <a:avLst/>
          </a:prstGeom>
        </p:spPr>
      </p:pic>
      <p:sp>
        <p:nvSpPr>
          <p:cNvPr id="7" name="Content Placeholder 9"/>
          <p:cNvSpPr txBox="1">
            <a:spLocks/>
          </p:cNvSpPr>
          <p:nvPr/>
        </p:nvSpPr>
        <p:spPr>
          <a:xfrm>
            <a:off x="3048" y="-24065"/>
            <a:ext cx="12188952" cy="745959"/>
          </a:xfrm>
          <a:prstGeom prst="rect">
            <a:avLst/>
          </a:prstGeom>
          <a:solidFill>
            <a:schemeClr val="tx1"/>
          </a:solidFill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3766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96646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295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2583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l-NL" sz="2800" dirty="0">
                <a:solidFill>
                  <a:schemeClr val="bg1"/>
                </a:solidFill>
              </a:rPr>
              <a:t>Where a pedestrian is informs what he/she probably will do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397" y="82669"/>
            <a:ext cx="1022900" cy="41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9392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  <p:extLst mod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www.fietsberaad.nl/library/repository/ontwerpvoorbeelden/rs_14.%20laweiplein%20drachte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27" b="-1"/>
          <a:stretch/>
        </p:blipFill>
        <p:spPr bwMode="auto">
          <a:xfrm>
            <a:off x="0" y="1215694"/>
            <a:ext cx="12192000" cy="736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813569" y="2037020"/>
            <a:ext cx="8909670" cy="3354868"/>
            <a:chOff x="813569" y="2037020"/>
            <a:chExt cx="8909670" cy="3354868"/>
          </a:xfrm>
        </p:grpSpPr>
        <p:sp>
          <p:nvSpPr>
            <p:cNvPr id="16" name="Oval 15"/>
            <p:cNvSpPr/>
            <p:nvPr/>
          </p:nvSpPr>
          <p:spPr>
            <a:xfrm>
              <a:off x="7592070" y="3544962"/>
              <a:ext cx="1251496" cy="985476"/>
            </a:xfrm>
            <a:prstGeom prst="ellipse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7" name="Oval 16"/>
            <p:cNvSpPr/>
            <p:nvPr/>
          </p:nvSpPr>
          <p:spPr>
            <a:xfrm>
              <a:off x="8471743" y="2037020"/>
              <a:ext cx="1251496" cy="985476"/>
            </a:xfrm>
            <a:prstGeom prst="ellipse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0" name="Oval 19"/>
            <p:cNvSpPr/>
            <p:nvPr/>
          </p:nvSpPr>
          <p:spPr>
            <a:xfrm>
              <a:off x="813569" y="4406412"/>
              <a:ext cx="1068418" cy="985476"/>
            </a:xfrm>
            <a:prstGeom prst="ellipse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" name="Oval 20"/>
            <p:cNvSpPr/>
            <p:nvPr/>
          </p:nvSpPr>
          <p:spPr>
            <a:xfrm>
              <a:off x="6002311" y="2564592"/>
              <a:ext cx="1068418" cy="985476"/>
            </a:xfrm>
            <a:prstGeom prst="ellipse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2" name="Oval 21"/>
            <p:cNvSpPr/>
            <p:nvPr/>
          </p:nvSpPr>
          <p:spPr>
            <a:xfrm>
              <a:off x="2022499" y="2716397"/>
              <a:ext cx="1251496" cy="985476"/>
            </a:xfrm>
            <a:prstGeom prst="ellipse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Including context into predictions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1820-BCAD-4C04-BE06-32A4EEE76D3C}" type="slidenum">
              <a:rPr lang="nl-NL" smtClean="0"/>
              <a:pPr/>
              <a:t>7</a:t>
            </a:fld>
            <a:endParaRPr lang="nl-NL"/>
          </a:p>
        </p:txBody>
      </p:sp>
      <p:grpSp>
        <p:nvGrpSpPr>
          <p:cNvPr id="11" name="Group 10"/>
          <p:cNvGrpSpPr/>
          <p:nvPr/>
        </p:nvGrpSpPr>
        <p:grpSpPr>
          <a:xfrm>
            <a:off x="3180008" y="4999377"/>
            <a:ext cx="5960149" cy="914249"/>
            <a:chOff x="3180008" y="4999377"/>
            <a:chExt cx="5960149" cy="914249"/>
          </a:xfrm>
        </p:grpSpPr>
        <p:sp>
          <p:nvSpPr>
            <p:cNvPr id="12" name="Oval 11"/>
            <p:cNvSpPr/>
            <p:nvPr/>
          </p:nvSpPr>
          <p:spPr>
            <a:xfrm rot="273865">
              <a:off x="3180008" y="5356066"/>
              <a:ext cx="5960149" cy="55756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3" name="Oval 12"/>
            <p:cNvSpPr/>
            <p:nvPr/>
          </p:nvSpPr>
          <p:spPr>
            <a:xfrm>
              <a:off x="5498666" y="4999377"/>
              <a:ext cx="3332040" cy="336781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022499" y="4520052"/>
            <a:ext cx="8122767" cy="1629844"/>
            <a:chOff x="2022499" y="4520052"/>
            <a:chExt cx="8122767" cy="1629844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2022499" y="5391888"/>
              <a:ext cx="474516" cy="463789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2174899" y="6008078"/>
              <a:ext cx="6655807" cy="141818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7209692" y="5119796"/>
              <a:ext cx="1633874" cy="454527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8026629" y="4520052"/>
              <a:ext cx="2118637" cy="234727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3199632" y="4637415"/>
              <a:ext cx="1530630" cy="58498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652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" t="272" r="4" b="30953"/>
          <a:stretch/>
        </p:blipFill>
        <p:spPr>
          <a:xfrm>
            <a:off x="1" y="13648"/>
            <a:ext cx="12192000" cy="51244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Will these pedestrians cross or stop? Why?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38328" y="5886219"/>
            <a:ext cx="11529822" cy="1028931"/>
          </a:xfrm>
        </p:spPr>
        <p:txBody>
          <a:bodyPr/>
          <a:lstStyle/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" b="30401"/>
          <a:stretch/>
        </p:blipFill>
        <p:spPr/>
      </p:pic>
      <p:sp>
        <p:nvSpPr>
          <p:cNvPr id="7" name="Content Placeholder 8"/>
          <p:cNvSpPr txBox="1">
            <a:spLocks/>
          </p:cNvSpPr>
          <p:nvPr/>
        </p:nvSpPr>
        <p:spPr>
          <a:xfrm>
            <a:off x="490728" y="5943369"/>
            <a:ext cx="11529822" cy="1028931"/>
          </a:xfrm>
          <a:prstGeom prst="rect">
            <a:avLst/>
          </a:prstGeom>
        </p:spPr>
        <p:txBody>
          <a:bodyPr vert="horz" lIns="45720" tIns="45720" rIns="4572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3766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96646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295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2583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Where pedestian will be in moment? Determine this at 15 frames per second ...</a:t>
            </a:r>
          </a:p>
          <a:p>
            <a:r>
              <a:rPr lang="nl-NL" i="1" dirty="0"/>
              <a:t>Every second counts!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397" y="82669"/>
            <a:ext cx="1022900" cy="41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80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649705" y="-860258"/>
            <a:ext cx="13355052" cy="81574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5" name="spotlight_cutou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8463" y="-439151"/>
            <a:ext cx="10315074" cy="7736304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19100" y="0"/>
            <a:ext cx="11353800" cy="737476"/>
          </a:xfrm>
        </p:spPr>
        <p:txBody>
          <a:bodyPr>
            <a:noAutofit/>
          </a:bodyPr>
          <a:lstStyle/>
          <a:p>
            <a:pPr algn="ctr"/>
            <a:r>
              <a:rPr lang="nl-NL" sz="3200" i="1" dirty="0">
                <a:solidFill>
                  <a:schemeClr val="bg1"/>
                </a:solidFill>
              </a:rPr>
              <a:t>no context</a:t>
            </a:r>
            <a:r>
              <a:rPr lang="nl-NL" sz="3200" dirty="0">
                <a:solidFill>
                  <a:schemeClr val="bg1"/>
                </a:solidFill>
              </a:rPr>
              <a:t> (red ellipse)    	      </a:t>
            </a:r>
            <a:r>
              <a:rPr lang="nl-NL" sz="3200" i="1" dirty="0">
                <a:solidFill>
                  <a:schemeClr val="bg1"/>
                </a:solidFill>
              </a:rPr>
              <a:t>with context</a:t>
            </a:r>
            <a:r>
              <a:rPr lang="nl-NL" sz="3200" dirty="0">
                <a:solidFill>
                  <a:schemeClr val="bg1"/>
                </a:solidFill>
              </a:rPr>
              <a:t> (blue ellipse)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89954" y="6462910"/>
            <a:ext cx="8544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J.F.P. Kooij, F. Flohr, E.A.I. Pool, D.M. Gavrila, Context-based VRU Path Prediction, IJCV 2018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1820-BCAD-4C04-BE06-32A4EEE76D3C}" type="slidenum">
              <a:rPr lang="nl-NL" smtClean="0"/>
              <a:t>9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397" y="82669"/>
            <a:ext cx="1022900" cy="4140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737" y="5963011"/>
            <a:ext cx="2133600" cy="48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9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  <p:extLst mod="1"/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Headlines</Template>
  <TotalTime>8712</TotalTime>
  <Words>208</Words>
  <Application>Microsoft Macintosh PowerPoint</Application>
  <PresentationFormat>Widescreen</PresentationFormat>
  <Paragraphs>44</Paragraphs>
  <Slides>10</Slides>
  <Notes>7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Tw Cen MT</vt:lpstr>
      <vt:lpstr>Tw Cen MT Condensed</vt:lpstr>
      <vt:lpstr>Wingdings 3</vt:lpstr>
      <vt:lpstr>Integral</vt:lpstr>
      <vt:lpstr>Julian Kooij Intelligent Vehicles GROUP TU Delft</vt:lpstr>
      <vt:lpstr>About me</vt:lpstr>
      <vt:lpstr>Focus on complex unstructured environments</vt:lpstr>
      <vt:lpstr>“Understanding” complex situations</vt:lpstr>
      <vt:lpstr>Finding context for dynamics</vt:lpstr>
      <vt:lpstr>PowerPoint Presentation</vt:lpstr>
      <vt:lpstr>Including context into predictions</vt:lpstr>
      <vt:lpstr>Will these pedestrians cross or stop? Why?</vt:lpstr>
      <vt:lpstr>no context (red ellipse)           with context (blue ellipse)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Vehicles GROUP Robotics DEPARTMENT</dc:title>
  <dc:creator>Julian Kooij</dc:creator>
  <cp:lastModifiedBy>Francisco Pereira</cp:lastModifiedBy>
  <cp:revision>238</cp:revision>
  <dcterms:created xsi:type="dcterms:W3CDTF">2017-06-08T19:15:09Z</dcterms:created>
  <dcterms:modified xsi:type="dcterms:W3CDTF">2019-02-04T14:46:01Z</dcterms:modified>
</cp:coreProperties>
</file>